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6" r:id="rId2"/>
    <p:sldId id="269" r:id="rId3"/>
    <p:sldId id="257" r:id="rId4"/>
    <p:sldId id="282" r:id="rId5"/>
    <p:sldId id="259" r:id="rId6"/>
    <p:sldId id="261" r:id="rId7"/>
    <p:sldId id="271" r:id="rId8"/>
    <p:sldId id="280" r:id="rId9"/>
    <p:sldId id="270" r:id="rId10"/>
    <p:sldId id="263" r:id="rId11"/>
    <p:sldId id="272" r:id="rId12"/>
    <p:sldId id="264" r:id="rId13"/>
    <p:sldId id="266" r:id="rId14"/>
    <p:sldId id="273" r:id="rId15"/>
    <p:sldId id="267" r:id="rId16"/>
    <p:sldId id="276" r:id="rId17"/>
    <p:sldId id="277" r:id="rId18"/>
    <p:sldId id="278" r:id="rId19"/>
    <p:sldId id="279" r:id="rId20"/>
    <p:sldId id="268" r:id="rId21"/>
  </p:sldIdLst>
  <p:sldSz cx="9144000" cy="6858000" type="screen4x3"/>
  <p:notesSz cx="6858000" cy="9144000"/>
  <p:embeddedFontLst>
    <p:embeddedFont>
      <p:font typeface="等线 Light" panose="02010600030101010101" pitchFamily="2" charset="-122"/>
      <p:regular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MingLiU" panose="02010600030101010101" charset="-120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等线" panose="02010600030101010101" pitchFamily="2" charset="-122"/>
      <p:regular r:id="rId37"/>
      <p:bold r:id="rId38"/>
    </p:embeddedFont>
    <p:embeddedFont>
      <p:font typeface="汉仪清雅体简" panose="02010600030101010101" charset="-12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1218" y="774"/>
      </p:cViewPr>
      <p:guideLst>
        <p:guide orient="horz" pos="2183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4E638A-47C6-4EA0-95D9-242222326884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A94C88-E897-48C2-806D-5B367E91C55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04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93CB3-4664-44AB-862B-4088ED457DE2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992B17-8147-4BDB-90EB-4BE780A1EED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96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642D41-CD89-4618-9FD6-D16809D93A23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02798C-59E4-4124-857E-C15B78D5C04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9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33183-4EFB-45D6-BB89-6CE266C74038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09277-954C-492F-B623-54D689D3707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9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54232B-E685-47DF-ADF3-192F6A004C96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2F5F8A-8C53-4F04-A716-EF15D8B56DC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31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09226-63A2-466B-B689-AAF00B2140FF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6C42FF-B730-4128-9BE9-B19B5F74303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9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6AB283-0C7B-4305-9FA1-F380D39CE181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33212-FA76-4DE3-B61A-46DF1CA3E32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50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7987FB-5C9F-47C3-B43A-19E4DAA8780B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7CA251-68E4-4B3D-971F-830283C5063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59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8DFD30-344C-462A-8D03-605736294AE0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5ADF9-9F77-47ED-88BD-2B57609DF53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0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2071A6-6CC5-46D3-94D0-3EB00F16F7E7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810687-4A70-47EC-8B08-8513DBAAFAA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4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04D125-B33A-48A4-B876-58E310A5290E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A8824C-D48C-4A6D-B44B-41D925502B7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 smtClean="0"/>
              <a:pPr>
                <a:defRPr/>
              </a:pPr>
              <a:t>2016/1/13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8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2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icrobject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" y="2150272"/>
            <a:ext cx="1221581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32643" y="-1131094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7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7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107282" y="2150274"/>
            <a:ext cx="8036717" cy="2557463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" fmla="*/ 285750 w 741356"/>
                <a:gd name="connsiteY0" fmla="*/ 0 h 3409950"/>
                <a:gd name="connsiteX1" fmla="*/ 741356 w 741356"/>
                <a:gd name="connsiteY1" fmla="*/ 0 h 3409950"/>
                <a:gd name="connsiteX2" fmla="*/ 741356 w 741356"/>
                <a:gd name="connsiteY2" fmla="*/ 3409950 h 3409950"/>
                <a:gd name="connsiteX3" fmla="*/ 0 w 741356"/>
                <a:gd name="connsiteY3" fmla="*/ 3390900 h 3409950"/>
                <a:gd name="connsiteX4" fmla="*/ 285750 w 741356"/>
                <a:gd name="connsiteY4" fmla="*/ 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62554" y="2559003"/>
            <a:ext cx="7109639" cy="1061829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45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数据云服务商业计划书</a:t>
            </a:r>
            <a:endParaRPr lang="en-US" altLang="zh-CN" sz="45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22937" y="3424624"/>
            <a:ext cx="66255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BUSINESS PLAN OF 3D DATA CLOUD SERVICE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2016.01.13   </a:t>
            </a:r>
            <a:r>
              <a:rPr lang="zh-CN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三维创业</a:t>
            </a:r>
            <a:r>
              <a:rPr lang="zh-CN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</a:t>
            </a: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" y="-688181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1475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172451" y="842962"/>
            <a:ext cx="871538" cy="5157788"/>
          </a:xfrm>
          <a:custGeom>
            <a:avLst/>
            <a:gdLst>
              <a:gd name="connsiteX0" fmla="*/ 0 w 1162050"/>
              <a:gd name="connsiteY0" fmla="*/ 0 h 6877050"/>
              <a:gd name="connsiteX1" fmla="*/ 914400 w 1162050"/>
              <a:gd name="connsiteY1" fmla="*/ 1257300 h 6877050"/>
              <a:gd name="connsiteX2" fmla="*/ 1162050 w 1162050"/>
              <a:gd name="connsiteY2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0" h="6877050">
                <a:moveTo>
                  <a:pt x="0" y="0"/>
                </a:moveTo>
                <a:lnTo>
                  <a:pt x="914400" y="1257300"/>
                </a:lnTo>
                <a:lnTo>
                  <a:pt x="1162050" y="68770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223" name="组合 8"/>
          <p:cNvGrpSpPr>
            <a:grpSpLocks/>
          </p:cNvGrpSpPr>
          <p:nvPr/>
        </p:nvGrpSpPr>
        <p:grpSpPr bwMode="auto">
          <a:xfrm rot="6313227">
            <a:off x="1339115" y="4314038"/>
            <a:ext cx="1186542" cy="1419619"/>
            <a:chOff x="1980388" y="4905370"/>
            <a:chExt cx="763754" cy="913806"/>
          </a:xfrm>
        </p:grpSpPr>
        <p:sp>
          <p:nvSpPr>
            <p:cNvPr id="7" name="椭圆 6"/>
            <p:cNvSpPr/>
            <p:nvPr/>
          </p:nvSpPr>
          <p:spPr>
            <a:xfrm rot="18139443">
              <a:off x="1998609" y="4995227"/>
              <a:ext cx="732682" cy="73342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5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980388" y="4905370"/>
              <a:ext cx="763754" cy="91380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625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pic>
        <p:nvPicPr>
          <p:cNvPr id="2050" name="Picture 2" descr="C:\Users\Bearice\Desktop\三维云项目\图片4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" y="1662656"/>
            <a:ext cx="3709220" cy="208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4" name="组合 9"/>
          <p:cNvGrpSpPr>
            <a:grpSpLocks/>
          </p:cNvGrpSpPr>
          <p:nvPr/>
        </p:nvGrpSpPr>
        <p:grpSpPr bwMode="auto">
          <a:xfrm rot="619780">
            <a:off x="1026331" y="4102895"/>
            <a:ext cx="561974" cy="561975"/>
            <a:chOff x="11102999" y="5835099"/>
            <a:chExt cx="733424" cy="733424"/>
          </a:xfrm>
        </p:grpSpPr>
        <p:sp>
          <p:nvSpPr>
            <p:cNvPr id="11" name="椭圆 10"/>
            <p:cNvSpPr/>
            <p:nvPr/>
          </p:nvSpPr>
          <p:spPr>
            <a:xfrm rot="18139443">
              <a:off x="11102999" y="5835099"/>
              <a:ext cx="733424" cy="73342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/>
            </a:p>
          </p:txBody>
        </p:sp>
        <p:sp>
          <p:nvSpPr>
            <p:cNvPr id="12" name="文本框 11"/>
            <p:cNvSpPr txBox="1"/>
            <p:nvPr/>
          </p:nvSpPr>
          <p:spPr>
            <a:xfrm rot="13064212">
              <a:off x="11122218" y="5840301"/>
              <a:ext cx="694981" cy="7230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0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943355" y="1371853"/>
            <a:ext cx="4780925" cy="383181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打印的认知，行业还未按照客户需求进行调整，不能有效引导客户使用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化市场需求极大，之前没有可以跨全平台的技术实现。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只能通过应用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等开发，但是用户安装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安全又是很大问题。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HTML5-WEBGL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技术之后，才有了统一的解决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134" y="2216230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  <a:endParaRPr lang="zh-CN" altLang="zh-CN" sz="33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21473" y="5249008"/>
            <a:ext cx="282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条调换次序</a:t>
            </a:r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60655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818" y="1333287"/>
            <a:ext cx="2031325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行业竞争现状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6250" y="1824041"/>
            <a:ext cx="182633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14144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971800" y="3346893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9671" y="1279201"/>
            <a:ext cx="203132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国内技术竞争环境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3952" y="3211543"/>
            <a:ext cx="527099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CoolLight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引擎竞争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高效、独家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1804" y="1799035"/>
            <a:ext cx="5437682" cy="20313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Cocos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Cocos3D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Egrt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：白鹭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今年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月才立项开始制作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目前国内只有以上两家企业具备网页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成型技术，但都是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在制作研究，还没有到能发布的商业版本。在整个行业处于爆发性增长的阶段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平台的三维服务在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国内处于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" y="3276427"/>
            <a:ext cx="2037479" cy="13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2255640"/>
            <a:ext cx="203754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2" y="4429327"/>
            <a:ext cx="2033750" cy="111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71800" y="3799794"/>
            <a:ext cx="5505450" cy="290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，可扩展的类构架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MoScript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，方便调试和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动态定制渲染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代码生成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硬实例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动态场景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三维数据服务器分布式存储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，便于分发和格式升级。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（独有技术）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5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编辑工具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（独有技术）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990290" y="2009047"/>
            <a:ext cx="784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去除阴影效果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19601" y="4242290"/>
            <a:ext cx="190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不太懂啥意思，太专业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858683"/>
      </p:ext>
    </p:extLst>
  </p:cSld>
  <p:clrMapOvr>
    <a:masterClrMapping/>
  </p:clrMapOvr>
  <p:transition spd="slow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0"/>
            <a:ext cx="914400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008238" y="1611499"/>
            <a:ext cx="2954655" cy="92333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发展战略</a:t>
            </a:r>
            <a:endParaRPr lang="zh-CN" altLang="zh-CN" sz="54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2701" y="2504603"/>
            <a:ext cx="4293394" cy="4353397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2701" y="125735"/>
            <a:ext cx="4293394" cy="1464469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95445" y="1151622"/>
            <a:ext cx="3323474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Developing strategy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89887" y="2504603"/>
            <a:ext cx="3200107" cy="4247317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实施三步走战略定位，以现有的技术优势，提供三维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，建设行业生态链条，实现三维云服务产业链闭环。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3088486" y="2639174"/>
            <a:ext cx="3083719" cy="4095016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" fmla="*/ 19050 w 2676525"/>
              <a:gd name="connsiteY0" fmla="*/ 0 h 2495550"/>
              <a:gd name="connsiteX1" fmla="*/ 0 w 2676525"/>
              <a:gd name="connsiteY1" fmla="*/ 2476500 h 2495550"/>
              <a:gd name="connsiteX2" fmla="*/ 2676525 w 2676525"/>
              <a:gd name="connsiteY2" fmla="*/ 2495550 h 2495550"/>
              <a:gd name="connsiteX0" fmla="*/ 0 w 2686050"/>
              <a:gd name="connsiteY0" fmla="*/ 0 h 2543175"/>
              <a:gd name="connsiteX1" fmla="*/ 9525 w 2686050"/>
              <a:gd name="connsiteY1" fmla="*/ 2524125 h 2543175"/>
              <a:gd name="connsiteX2" fmla="*/ 2686050 w 2686050"/>
              <a:gd name="connsiteY2" fmla="*/ 25431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09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135" y="1824041"/>
            <a:ext cx="189295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Stage of </a:t>
            </a: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en-US" altLang="zh-CN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7158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27410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1463" y="1346601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632861" y="1845949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78093" y="3143755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78093" y="4792314"/>
            <a:ext cx="689372" cy="6881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641068" y="2450260"/>
            <a:ext cx="609600" cy="3619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769656" y="3487847"/>
            <a:ext cx="742950" cy="5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43441" y="4021930"/>
            <a:ext cx="547688" cy="5691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5251847" y="1762128"/>
            <a:ext cx="321945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825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3250798" y="1187919"/>
            <a:ext cx="578486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满足数据导入和显示的基本要求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，完善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和稳定引擎，制作三维资源平台）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用户了解商品，提供整包的解决方案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负责提供模型，用户时间租用模式，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可以放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在自己网站上展示，自由分享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用户可以自己制作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(3DMax/Maya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，上传到站点根据引用分成盈利。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3322236" y="2964574"/>
            <a:ext cx="582176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与商业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结合，产生利润价值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6-12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个月，制作在线设计工具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提供在线设计工具，自由组合物件。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提供在线房间选家具设计器，在线计算机选件组装，在线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产品打印。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通过扫描游戏人物二维码，获得显示模型，可以自己观看并和好友分享。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物品与真实商家关联，提供在线订购服务。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3322236" y="4591052"/>
            <a:ext cx="5075633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用户教育，建立生态为主，构建共同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利益链。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12-24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个月，开放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商业化传播，服务电商平台，汽车频道等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以合作开发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共赢为主，吸引更多开发者，构建生态平台。</a:t>
            </a:r>
            <a:endParaRPr lang="zh-HK" altLang="zh-HK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496077" y="2422303"/>
            <a:ext cx="111323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1641074" y="2324695"/>
            <a:ext cx="821531" cy="5398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07724" y="4206432"/>
            <a:ext cx="954881" cy="7656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529913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820" y="1333287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现有资源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6250" y="1824041"/>
            <a:ext cx="182633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14144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971800" y="2958534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9671" y="1279201"/>
            <a:ext cx="87716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3947" y="2823182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1804" y="1799035"/>
            <a:ext cx="543768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意造</a:t>
            </a:r>
            <a:r>
              <a:rPr lang="en-US" altLang="zh-CN" dirty="0"/>
              <a:t>3D</a:t>
            </a:r>
            <a:r>
              <a:rPr lang="zh-CN" altLang="en-US" dirty="0"/>
              <a:t>打印、北京上拓科技有限公司</a:t>
            </a:r>
            <a:endParaRPr lang="en-US" altLang="zh-CN" dirty="0"/>
          </a:p>
          <a:p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" y="3276427"/>
            <a:ext cx="2037479" cy="13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2255640"/>
            <a:ext cx="203754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2" y="4429327"/>
            <a:ext cx="2033750" cy="111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37916" y="3392602"/>
            <a:ext cx="550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3003947" y="2166942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40313" y="2031590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3946" y="2561098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43" y="4789125"/>
            <a:ext cx="710945" cy="7109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46" y="4429328"/>
            <a:ext cx="2122092" cy="447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48" y="3982599"/>
            <a:ext cx="1150061" cy="8321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94" y="5364637"/>
            <a:ext cx="1590292" cy="6361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85" y="5321302"/>
            <a:ext cx="896168" cy="8961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00" y="4895673"/>
            <a:ext cx="1315049" cy="5549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26" y="3928794"/>
            <a:ext cx="1071400" cy="9475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2" y="5418348"/>
            <a:ext cx="1246613" cy="5824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94" y="4049900"/>
            <a:ext cx="1589013" cy="6064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55" y="4943865"/>
            <a:ext cx="1003350" cy="9938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71" y="4943867"/>
            <a:ext cx="1529752" cy="39787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59" y="5429507"/>
            <a:ext cx="536551" cy="53655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927" y="4930534"/>
            <a:ext cx="990484" cy="4878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20" y="3866588"/>
            <a:ext cx="1891903" cy="4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83"/>
      </p:ext>
    </p:extLst>
  </p:cSld>
  <p:clrMapOvr>
    <a:masterClrMapping/>
  </p:clrMapOvr>
  <p:transition spd="slow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773" y="208360"/>
            <a:ext cx="1723549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3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71033" y="729854"/>
            <a:ext cx="2088356" cy="9525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81771" y="208362"/>
            <a:ext cx="0" cy="4396978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744533" y="819789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2369312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4033349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5725430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7438610" y="758010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30478" y="906198"/>
            <a:ext cx="1242055" cy="133035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473416" y="906199"/>
            <a:ext cx="1240412" cy="12404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542715" y="906199"/>
            <a:ext cx="1242055" cy="12404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5833107" y="906199"/>
            <a:ext cx="1240412" cy="1240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129788" y="842894"/>
            <a:ext cx="1240412" cy="139366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3371" y="2505685"/>
            <a:ext cx="19565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毛</a:t>
            </a:r>
            <a:r>
              <a:rPr lang="zh-CN" altLang="en-US" sz="1500" b="1" dirty="0"/>
              <a:t>春杨：</a:t>
            </a:r>
            <a:r>
              <a:rPr lang="zh-CN" altLang="en-US" sz="1500" dirty="0"/>
              <a:t>在日本东京</a:t>
            </a:r>
            <a:r>
              <a:rPr lang="en-US" altLang="zh-CN" sz="1500" dirty="0"/>
              <a:t>NEC</a:t>
            </a:r>
            <a:r>
              <a:rPr lang="zh-CN" altLang="en-US" sz="1500" dirty="0"/>
              <a:t>和</a:t>
            </a:r>
            <a:r>
              <a:rPr lang="en-US" altLang="zh-CN" sz="1500" dirty="0" err="1"/>
              <a:t>SonyEricsson</a:t>
            </a:r>
            <a:r>
              <a:rPr lang="zh-CN" altLang="en-US" sz="1500" dirty="0"/>
              <a:t>公司内工作过</a:t>
            </a:r>
            <a:r>
              <a:rPr lang="en-US" altLang="zh-CN" sz="1500" dirty="0"/>
              <a:t>4</a:t>
            </a:r>
            <a:r>
              <a:rPr lang="zh-CN" altLang="en-US" sz="1500" dirty="0"/>
              <a:t>年。在</a:t>
            </a:r>
            <a:r>
              <a:rPr lang="en-US" altLang="zh-CN" sz="1500" dirty="0"/>
              <a:t>2011</a:t>
            </a:r>
            <a:r>
              <a:rPr lang="zh-CN" altLang="en-US" sz="1500" dirty="0"/>
              <a:t>年创建中琪网络科技有限公司，并发布了国内首个基于</a:t>
            </a:r>
            <a:r>
              <a:rPr lang="en-US" altLang="zh-CN" sz="1500" dirty="0"/>
              <a:t>Flash</a:t>
            </a:r>
            <a:r>
              <a:rPr lang="zh-CN" altLang="en-US" sz="1500" dirty="0"/>
              <a:t>的</a:t>
            </a:r>
            <a:r>
              <a:rPr lang="en-US" altLang="zh-CN" sz="1500" dirty="0"/>
              <a:t>Stage3D</a:t>
            </a:r>
            <a:r>
              <a:rPr lang="zh-CN" altLang="en-US" sz="1500" dirty="0"/>
              <a:t>的渲染引擎。曾在畅游内任国内首个自研引擎的</a:t>
            </a:r>
            <a:r>
              <a:rPr lang="en-US" altLang="zh-CN" sz="1500" dirty="0"/>
              <a:t>3D</a:t>
            </a:r>
            <a:r>
              <a:rPr lang="zh-CN" altLang="en-US" sz="1500" dirty="0"/>
              <a:t>渲染高级构架师。擅长高并发平台开发和三维渲染引擎相关技术。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357354" y="2505685"/>
            <a:ext cx="1954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徐曦：</a:t>
            </a:r>
            <a:r>
              <a:rPr lang="zh-CN" altLang="en-US" sz="1500" dirty="0"/>
              <a:t>毕业于英国政治经济学院，连环创业者，</a:t>
            </a:r>
            <a:r>
              <a:rPr lang="en-US" altLang="zh-CN" sz="1500" dirty="0"/>
              <a:t>ATRPASA</a:t>
            </a:r>
            <a:r>
              <a:rPr lang="zh-CN" altLang="en-US" sz="1500" dirty="0"/>
              <a:t>先进科技与解决方案研究员创始人，科技专栏作家、评论人。曾就职于某国际</a:t>
            </a:r>
            <a:r>
              <a:rPr lang="en-US" altLang="zh-CN" sz="1500" dirty="0"/>
              <a:t>4A</a:t>
            </a:r>
            <a:r>
              <a:rPr lang="zh-CN" altLang="en-US" sz="1500" dirty="0"/>
              <a:t>公关公司，某国内大型资讯企业。擅长市场策划和产品包装。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200647" y="2505685"/>
            <a:ext cx="1651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周幸</a:t>
            </a:r>
            <a:r>
              <a:rPr lang="zh-CN" altLang="en-US" sz="1500" b="1" dirty="0"/>
              <a:t>：</a:t>
            </a:r>
            <a:r>
              <a:rPr lang="zh-CN" altLang="en-US" sz="1500" dirty="0"/>
              <a:t>曾任某互联网金融</a:t>
            </a:r>
            <a:r>
              <a:rPr lang="zh-CN" altLang="en-US" sz="1500" dirty="0"/>
              <a:t>公司高级策划经理，某医药集团策划总监。江西日报社</a:t>
            </a:r>
            <a:r>
              <a:rPr lang="zh-CN" altLang="en-US" sz="1500" dirty="0"/>
              <a:t>特约记者，曾获得全国原创文学大赛一等奖，金樟文学奖得主，拥有丰富的</a:t>
            </a:r>
            <a:r>
              <a:rPr lang="zh-CN" altLang="en-US" sz="1500" dirty="0"/>
              <a:t>市场及品牌推广经验。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722288" y="2505685"/>
            <a:ext cx="19616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胡玉坤：</a:t>
            </a:r>
            <a:r>
              <a:rPr lang="zh-CN" altLang="en-US" sz="1500" dirty="0"/>
              <a:t>安徽梵一网络联合创始人，曾为蓝</a:t>
            </a:r>
            <a:r>
              <a:rPr lang="zh-CN" altLang="en-US" sz="1500" dirty="0"/>
              <a:t>标、森博</a:t>
            </a:r>
            <a:r>
              <a:rPr lang="zh-CN" altLang="en-US" sz="1500" dirty="0"/>
              <a:t>、</a:t>
            </a:r>
            <a:r>
              <a:rPr lang="zh-CN" altLang="en-US" sz="1500" dirty="0"/>
              <a:t>中</a:t>
            </a:r>
            <a:r>
              <a:rPr lang="zh-CN" altLang="en-US" sz="1500" dirty="0"/>
              <a:t>青旅</a:t>
            </a:r>
            <a:r>
              <a:rPr lang="zh-CN" altLang="en-US" sz="1500" dirty="0"/>
              <a:t>等公司提供技术</a:t>
            </a:r>
            <a:r>
              <a:rPr lang="zh-CN" altLang="en-US" sz="1500" dirty="0"/>
              <a:t>解决方案并为国家</a:t>
            </a:r>
            <a:r>
              <a:rPr lang="zh-CN" altLang="en-US" sz="1500" dirty="0"/>
              <a:t>电网、中国</a:t>
            </a:r>
            <a:r>
              <a:rPr lang="zh-CN" altLang="en-US" sz="1500" dirty="0"/>
              <a:t>癌症康复协会等提供企业级技术服务，中琪网络创业团队成员</a:t>
            </a:r>
            <a:r>
              <a:rPr lang="zh-CN" altLang="en-US" sz="1500" dirty="0"/>
              <a:t>，多</a:t>
            </a:r>
            <a:r>
              <a:rPr lang="zh-CN" altLang="en-US" sz="1500" dirty="0"/>
              <a:t>款游戏项目负责人，主要从事前端领域技术研究。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02599" y="2505685"/>
            <a:ext cx="146754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孙鹏</a:t>
            </a:r>
            <a:r>
              <a:rPr lang="zh-CN" altLang="en-US" sz="1500" b="1" dirty="0"/>
              <a:t>：</a:t>
            </a:r>
            <a:r>
              <a:rPr lang="zh-CN" altLang="en-US" sz="1500" dirty="0"/>
              <a:t>曾任搜狐畅游国内首个商业级开源</a:t>
            </a:r>
            <a:r>
              <a:rPr lang="en-US" altLang="zh-CN" sz="1500" dirty="0"/>
              <a:t>3D</a:t>
            </a:r>
            <a:r>
              <a:rPr lang="zh-CN" altLang="en-US" sz="1500" dirty="0"/>
              <a:t>引擎</a:t>
            </a:r>
            <a:r>
              <a:rPr lang="en-US" altLang="zh-CN" sz="1500" dirty="0"/>
              <a:t>Genesis-3D</a:t>
            </a:r>
            <a:r>
              <a:rPr lang="zh-CN" altLang="en-US" sz="1500" dirty="0"/>
              <a:t>客户端架构师，拥有丰富的</a:t>
            </a:r>
            <a:r>
              <a:rPr lang="en-US" altLang="zh-CN" sz="1500" dirty="0"/>
              <a:t>3D</a:t>
            </a:r>
            <a:r>
              <a:rPr lang="zh-CN" altLang="en-US" sz="1500" dirty="0"/>
              <a:t>应用软件设计和研发经验。</a:t>
            </a:r>
            <a:endParaRPr lang="en-US" altLang="zh-CN" sz="1500" dirty="0"/>
          </a:p>
          <a:p>
            <a:endParaRPr lang="en-US" altLang="zh-CN" sz="1500" dirty="0"/>
          </a:p>
          <a:p>
            <a:endParaRPr lang="zh-CN" altLang="en-US" sz="1500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841626" y="2090409"/>
            <a:ext cx="5493812" cy="1685077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35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1035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164660" y="4231090"/>
            <a:ext cx="79765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875"/>
            <a:r>
              <a:rPr lang="en-US" altLang="zh-CN" sz="900" b="1" dirty="0"/>
              <a:t/>
            </a:r>
            <a:br>
              <a:rPr lang="en-US" altLang="zh-CN" sz="900" b="1" dirty="0"/>
            </a:br>
            <a:r>
              <a:rPr lang="zh-CN" altLang="en-US" sz="2100" b="1" dirty="0"/>
              <a:t>计划初始融资</a:t>
            </a:r>
            <a:r>
              <a:rPr lang="en-US" altLang="zh-CN" sz="2100" b="1" dirty="0"/>
              <a:t>500W</a:t>
            </a:r>
            <a:r>
              <a:rPr lang="zh-CN" altLang="en-US" sz="2100" b="1" dirty="0"/>
              <a:t>，让股份</a:t>
            </a:r>
            <a:r>
              <a:rPr lang="en-US" altLang="zh-CN" sz="2100" b="1" dirty="0"/>
              <a:t>15%</a:t>
            </a:r>
            <a:r>
              <a:rPr lang="zh-CN" altLang="en-US" sz="2100" b="1" dirty="0"/>
              <a:t>左右。</a:t>
            </a:r>
            <a:endParaRPr lang="en-US" altLang="zh-CN" sz="2100" b="1" dirty="0"/>
          </a:p>
          <a:p>
            <a:pPr indent="342875"/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1850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8458" y="1354378"/>
            <a:ext cx="2090637" cy="415498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成本</a:t>
            </a:r>
            <a:endParaRPr lang="zh-CN" altLang="en-US" sz="21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4664" y="1824039"/>
            <a:ext cx="1079783" cy="3231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COSTING</a:t>
            </a:r>
            <a:endParaRPr lang="zh-CN" altLang="en-US" sz="15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210664" cy="10083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14144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005684" y="3939753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22600" y="1278839"/>
            <a:ext cx="54200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(20-30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500-800W/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37831" y="3804401"/>
            <a:ext cx="584807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(80-120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2000-5000W/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6115" y="4366615"/>
            <a:ext cx="5505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市场推广，接入更多行业。</a:t>
            </a:r>
            <a:endParaRPr lang="en-US" altLang="zh-CN" dirty="0"/>
          </a:p>
          <a:p>
            <a:pPr lvl="1"/>
            <a:r>
              <a:rPr lang="zh-CN" altLang="en-US" dirty="0"/>
              <a:t>客服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客户反馈服务。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(50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：开放</a:t>
            </a:r>
            <a:r>
              <a:rPr lang="en-US" altLang="zh-CN" dirty="0"/>
              <a:t>SDK</a:t>
            </a:r>
            <a:r>
              <a:rPr lang="zh-CN" altLang="en-US" dirty="0"/>
              <a:t>，建立开发者环境。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3037831" y="2662821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47441" y="2516621"/>
            <a:ext cx="570540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(40-80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1000-2000W/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06115" y="3096886"/>
            <a:ext cx="59218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：产品设计，设计行业需求</a:t>
            </a:r>
            <a:r>
              <a:rPr lang="en-US" altLang="zh-CN" dirty="0"/>
              <a:t>DEMO</a:t>
            </a:r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调研需求，市场营销。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：开发用户使用环境，和其他平台接入。</a:t>
            </a:r>
            <a:endParaRPr lang="en-US" altLang="zh-CN" dirty="0"/>
          </a:p>
        </p:txBody>
      </p:sp>
      <p:sp>
        <p:nvSpPr>
          <p:cNvPr id="34" name="矩形 33"/>
          <p:cNvSpPr/>
          <p:nvPr/>
        </p:nvSpPr>
        <p:spPr>
          <a:xfrm>
            <a:off x="2659329" y="1838948"/>
            <a:ext cx="63722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调研三维打印公司需求，找三维公司</a:t>
            </a:r>
            <a:r>
              <a:rPr lang="zh-CN" altLang="en-US" dirty="0" smtClean="0"/>
              <a:t>合作。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(15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：开发平台和三维相关工具。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3" y="2329823"/>
            <a:ext cx="2020793" cy="12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8797"/>
      </p:ext>
    </p:extLst>
  </p:cSld>
  <p:clrMapOvr>
    <a:masterClrMapping/>
  </p:clrMapOvr>
  <p:transition spd="slow" advClick="0" advTm="3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8458" y="1354378"/>
            <a:ext cx="2090637" cy="415498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回报</a:t>
            </a:r>
            <a:endParaRPr lang="zh-CN" altLang="en-US" sz="21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5572" y="1824041"/>
            <a:ext cx="1133259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RETURNING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14144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005684" y="3939753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22604" y="1278833"/>
            <a:ext cx="3459601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初期：建设阶段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20000"/>
              </a:lnSpc>
            </a:pP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37835" y="3804401"/>
            <a:ext cx="432842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后期：年盈利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000-8000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5686" y="4380244"/>
            <a:ext cx="4643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在三维打印行业年盈利在</a:t>
            </a:r>
            <a:r>
              <a:rPr lang="en-US" altLang="zh-CN" dirty="0"/>
              <a:t>3000W-6000W</a:t>
            </a:r>
            <a:r>
              <a:rPr lang="zh-CN" altLang="en-US" dirty="0"/>
              <a:t>左右</a:t>
            </a:r>
            <a:r>
              <a:rPr lang="zh-CN" altLang="en-US" dirty="0" smtClean="0"/>
              <a:t>。将</a:t>
            </a:r>
            <a:r>
              <a:rPr lang="zh-CN" altLang="en-US" dirty="0"/>
              <a:t>成功经验复制到其他行业</a:t>
            </a:r>
            <a:r>
              <a:rPr lang="zh-CN" altLang="en-US" dirty="0" smtClean="0"/>
              <a:t>盈利。</a:t>
            </a:r>
            <a:endParaRPr lang="en-US" altLang="zh-CN" dirty="0" smtClean="0"/>
          </a:p>
          <a:p>
            <a:r>
              <a:rPr lang="zh-CN" altLang="en-US" dirty="0" smtClean="0"/>
              <a:t>三维</a:t>
            </a:r>
            <a:r>
              <a:rPr lang="zh-CN" altLang="en-US" dirty="0"/>
              <a:t>打印物件价格在</a:t>
            </a:r>
            <a:r>
              <a:rPr lang="en-US" altLang="zh-CN" dirty="0"/>
              <a:t>200-1000</a:t>
            </a:r>
            <a:r>
              <a:rPr lang="zh-CN" altLang="en-US" dirty="0"/>
              <a:t>左右，提成</a:t>
            </a:r>
            <a:r>
              <a:rPr lang="en-US" altLang="zh-CN" dirty="0"/>
              <a:t>5%</a:t>
            </a:r>
            <a:r>
              <a:rPr lang="zh-CN" altLang="en-US" dirty="0" smtClean="0"/>
              <a:t>，每月</a:t>
            </a:r>
            <a:r>
              <a:rPr lang="zh-CN" altLang="en-US" dirty="0"/>
              <a:t>能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20W</a:t>
            </a:r>
            <a:r>
              <a:rPr lang="zh-CN" altLang="en-US" dirty="0"/>
              <a:t>单，利润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200W-1000W</a:t>
            </a:r>
            <a:r>
              <a:rPr lang="zh-CN" altLang="en-US" dirty="0"/>
              <a:t>左右。</a:t>
            </a:r>
            <a:endParaRPr lang="en-US" altLang="zh-CN" dirty="0"/>
          </a:p>
        </p:txBody>
      </p:sp>
      <p:sp>
        <p:nvSpPr>
          <p:cNvPr id="18" name="五边形 17"/>
          <p:cNvSpPr/>
          <p:nvPr/>
        </p:nvSpPr>
        <p:spPr>
          <a:xfrm>
            <a:off x="3037831" y="2662821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37835" y="2500159"/>
            <a:ext cx="613501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中期：能够建立盈利机制，期望达到收支平衡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1.0-1.5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59329" y="3117132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 smtClean="0"/>
              <a:t>授权</a:t>
            </a:r>
            <a:r>
              <a:rPr lang="zh-CN" altLang="en-US" dirty="0"/>
              <a:t>：缴纳一定费用接入平台。</a:t>
            </a:r>
            <a:endParaRPr lang="en-US" altLang="zh-CN" dirty="0"/>
          </a:p>
          <a:p>
            <a:pPr lvl="1"/>
            <a:r>
              <a:rPr lang="zh-CN" altLang="en-US" dirty="0"/>
              <a:t>模型：制作提成。</a:t>
            </a:r>
            <a:endParaRPr lang="en-US" altLang="zh-CN" dirty="0"/>
          </a:p>
          <a:p>
            <a:pPr lvl="1"/>
            <a:r>
              <a:rPr lang="zh-CN" altLang="en-US" dirty="0"/>
              <a:t>提成：打印服务提成。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4" y="2299267"/>
            <a:ext cx="1955613" cy="12682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05686" y="1824037"/>
            <a:ext cx="435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建设基础设施</a:t>
            </a:r>
            <a:endParaRPr lang="en-US" altLang="zh-CN" dirty="0" smtClean="0"/>
          </a:p>
          <a:p>
            <a:r>
              <a:rPr lang="zh-CN" altLang="en-US" dirty="0"/>
              <a:t>开拓</a:t>
            </a:r>
            <a:r>
              <a:rPr lang="zh-CN" altLang="en-US" dirty="0" smtClean="0"/>
              <a:t>市场</a:t>
            </a:r>
            <a:endParaRPr lang="en-US" altLang="zh-CN" dirty="0" smtClean="0"/>
          </a:p>
          <a:p>
            <a:r>
              <a:rPr lang="zh-CN" altLang="en-US" dirty="0" smtClean="0"/>
              <a:t>寻求多方资源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30876"/>
      </p:ext>
    </p:extLst>
  </p:cSld>
  <p:clrMapOvr>
    <a:masterClrMapping/>
  </p:clrMapOvr>
  <p:transition spd="slow" advClick="0" advTm="3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252" y="1354380"/>
            <a:ext cx="1687401" cy="830997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投资和收益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6250" y="1824041"/>
            <a:ext cx="2066528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Investment and benefits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2" y="1354379"/>
            <a:ext cx="6426423" cy="291632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642292" y="4691870"/>
            <a:ext cx="606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</a:rPr>
              <a:t>本项目是在建设网络三维时代的基础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设施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4" y="2304379"/>
            <a:ext cx="2028360" cy="14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5778"/>
      </p:ext>
    </p:extLst>
  </p:cSld>
  <p:clrMapOvr>
    <a:masterClrMapping/>
  </p:clrMapOvr>
  <p:transition spd="slow" advClick="0" advTm="3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3465915" y="3573635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475440" y="3229541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3465915" y="4073105"/>
            <a:ext cx="4557713" cy="5476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475440" y="3729008"/>
            <a:ext cx="4538663" cy="3238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74" name="AutoShape 3"/>
          <p:cNvSpPr>
            <a:spLocks noChangeArrowheads="1"/>
          </p:cNvSpPr>
          <p:nvPr/>
        </p:nvSpPr>
        <p:spPr bwMode="auto">
          <a:xfrm>
            <a:off x="3465915" y="2550710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3475440" y="2206616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3465915" y="3055535"/>
            <a:ext cx="4557713" cy="5476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3475440" y="2711440"/>
            <a:ext cx="4538663" cy="3238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82" name="TextBox 5" hidden="1"/>
          <p:cNvSpPr txBox="1">
            <a:spLocks noChangeArrowheads="1"/>
          </p:cNvSpPr>
          <p:nvPr/>
        </p:nvSpPr>
        <p:spPr bwMode="auto">
          <a:xfrm>
            <a:off x="1939925" y="2322910"/>
            <a:ext cx="1943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3" name="矩形 6" hidden="1"/>
          <p:cNvSpPr>
            <a:spLocks noChangeArrowheads="1"/>
          </p:cNvSpPr>
          <p:nvPr/>
        </p:nvSpPr>
        <p:spPr bwMode="auto">
          <a:xfrm>
            <a:off x="1939931" y="3126584"/>
            <a:ext cx="14716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4" name="矩形 7" hidden="1"/>
          <p:cNvSpPr>
            <a:spLocks noChangeArrowheads="1"/>
          </p:cNvSpPr>
          <p:nvPr/>
        </p:nvSpPr>
        <p:spPr bwMode="auto">
          <a:xfrm>
            <a:off x="2011368" y="4037411"/>
            <a:ext cx="14716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5" name="矩形 8" hidden="1"/>
          <p:cNvSpPr>
            <a:spLocks noChangeArrowheads="1"/>
          </p:cNvSpPr>
          <p:nvPr/>
        </p:nvSpPr>
        <p:spPr bwMode="auto">
          <a:xfrm>
            <a:off x="2011368" y="5001818"/>
            <a:ext cx="14716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6" name="TextBox 12"/>
          <p:cNvSpPr txBox="1">
            <a:spLocks noChangeArrowheads="1"/>
          </p:cNvSpPr>
          <p:nvPr/>
        </p:nvSpPr>
        <p:spPr bwMode="auto">
          <a:xfrm>
            <a:off x="500063" y="1232298"/>
            <a:ext cx="1143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1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4932759" y="2757874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二、市场机遇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矩形 21"/>
          <p:cNvSpPr>
            <a:spLocks noChangeArrowheads="1"/>
          </p:cNvSpPr>
          <p:nvPr/>
        </p:nvSpPr>
        <p:spPr bwMode="auto">
          <a:xfrm>
            <a:off x="4932759" y="329365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三、发展战略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9" name="矩形 22"/>
          <p:cNvSpPr>
            <a:spLocks noChangeArrowheads="1"/>
          </p:cNvSpPr>
          <p:nvPr/>
        </p:nvSpPr>
        <p:spPr bwMode="auto">
          <a:xfrm>
            <a:off x="4932759" y="3775859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四、团队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构成</a:t>
            </a:r>
          </a:p>
        </p:txBody>
      </p:sp>
      <p:sp>
        <p:nvSpPr>
          <p:cNvPr id="3090" name="矩形 22"/>
          <p:cNvSpPr>
            <a:spLocks noChangeArrowheads="1"/>
          </p:cNvSpPr>
          <p:nvPr/>
        </p:nvSpPr>
        <p:spPr bwMode="auto">
          <a:xfrm>
            <a:off x="4932759" y="2222093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一、项目介绍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6254" y="1293019"/>
            <a:ext cx="954107" cy="553998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476255" y="1824041"/>
            <a:ext cx="953659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6" y="2332795"/>
            <a:ext cx="1741885" cy="174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3465915" y="4572390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3475440" y="4228298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4970858" y="4243774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、融资计划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19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3" y="2150272"/>
            <a:ext cx="588169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4101" y="2150272"/>
            <a:ext cx="4673199" cy="2557463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3118" y="3001960"/>
            <a:ext cx="2723823" cy="8540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495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5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14"/>
          <p:cNvSpPr/>
          <p:nvPr/>
        </p:nvSpPr>
        <p:spPr>
          <a:xfrm>
            <a:off x="3500442" y="857250"/>
            <a:ext cx="5643563" cy="5143500"/>
          </a:xfrm>
          <a:custGeom>
            <a:avLst/>
            <a:gdLst>
              <a:gd name="connsiteX0" fmla="*/ 0 w 455606"/>
              <a:gd name="connsiteY0" fmla="*/ 0 h 3409950"/>
              <a:gd name="connsiteX1" fmla="*/ 455606 w 455606"/>
              <a:gd name="connsiteY1" fmla="*/ 0 h 3409950"/>
              <a:gd name="connsiteX2" fmla="*/ 455606 w 455606"/>
              <a:gd name="connsiteY2" fmla="*/ 3409950 h 3409950"/>
              <a:gd name="connsiteX3" fmla="*/ 0 w 455606"/>
              <a:gd name="connsiteY3" fmla="*/ 3409950 h 3409950"/>
              <a:gd name="connsiteX4" fmla="*/ 0 w 45560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390900 h 3409950"/>
              <a:gd name="connsiteX4" fmla="*/ 285750 w 74135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409844 h 3409950"/>
              <a:gd name="connsiteX4" fmla="*/ 285750 w 741356"/>
              <a:gd name="connsiteY4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356" h="3409950">
                <a:moveTo>
                  <a:pt x="285750" y="0"/>
                </a:moveTo>
                <a:lnTo>
                  <a:pt x="741356" y="0"/>
                </a:lnTo>
                <a:lnTo>
                  <a:pt x="741356" y="3409950"/>
                </a:lnTo>
                <a:lnTo>
                  <a:pt x="0" y="3409844"/>
                </a:lnTo>
                <a:lnTo>
                  <a:pt x="28575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14"/>
          <p:cNvGrpSpPr>
            <a:grpSpLocks/>
          </p:cNvGrpSpPr>
          <p:nvPr/>
        </p:nvGrpSpPr>
        <p:grpSpPr bwMode="auto">
          <a:xfrm>
            <a:off x="350044" y="1078710"/>
            <a:ext cx="2047339" cy="1907381"/>
            <a:chOff x="466725" y="295274"/>
            <a:chExt cx="2730043" cy="2543175"/>
          </a:xfrm>
        </p:grpSpPr>
        <p:sp>
          <p:nvSpPr>
            <p:cNvPr id="4" name="矩形 3"/>
            <p:cNvSpPr/>
            <p:nvPr/>
          </p:nvSpPr>
          <p:spPr>
            <a:xfrm>
              <a:off x="488080" y="295274"/>
              <a:ext cx="2708688" cy="2431435"/>
            </a:xfrm>
            <a:prstGeom prst="rect">
              <a:avLst/>
            </a:prstGeom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72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en-US" altLang="zh-CN" sz="72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zh-CN" sz="4050" b="1" u="sng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66725" y="295274"/>
              <a:ext cx="2510075" cy="2543175"/>
            </a:xfrm>
            <a:custGeom>
              <a:avLst/>
              <a:gdLst>
                <a:gd name="connsiteX0" fmla="*/ 19050 w 1600200"/>
                <a:gd name="connsiteY0" fmla="*/ 0 h 2476500"/>
                <a:gd name="connsiteX1" fmla="*/ 0 w 1600200"/>
                <a:gd name="connsiteY1" fmla="*/ 2476500 h 2476500"/>
                <a:gd name="connsiteX2" fmla="*/ 1600200 w 1600200"/>
                <a:gd name="connsiteY2" fmla="*/ 2476500 h 2476500"/>
                <a:gd name="connsiteX0" fmla="*/ 19050 w 2676525"/>
                <a:gd name="connsiteY0" fmla="*/ 0 h 2495550"/>
                <a:gd name="connsiteX1" fmla="*/ 0 w 2676525"/>
                <a:gd name="connsiteY1" fmla="*/ 2476500 h 2495550"/>
                <a:gd name="connsiteX2" fmla="*/ 2676525 w 2676525"/>
                <a:gd name="connsiteY2" fmla="*/ 2495550 h 2495550"/>
                <a:gd name="connsiteX0" fmla="*/ 0 w 2686050"/>
                <a:gd name="connsiteY0" fmla="*/ 0 h 2543175"/>
                <a:gd name="connsiteX1" fmla="*/ 9525 w 2686050"/>
                <a:gd name="connsiteY1" fmla="*/ 2524125 h 2543175"/>
                <a:gd name="connsiteX2" fmla="*/ 2686050 w 2686050"/>
                <a:gd name="connsiteY2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2543175">
                  <a:moveTo>
                    <a:pt x="0" y="0"/>
                  </a:moveTo>
                  <a:lnTo>
                    <a:pt x="9525" y="2524125"/>
                  </a:lnTo>
                  <a:lnTo>
                    <a:pt x="2686050" y="2543175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084" name="组合 7"/>
            <p:cNvGrpSpPr>
              <a:grpSpLocks/>
            </p:cNvGrpSpPr>
            <p:nvPr/>
          </p:nvGrpSpPr>
          <p:grpSpPr bwMode="auto">
            <a:xfrm rot="1732114">
              <a:off x="2106862" y="1851760"/>
              <a:ext cx="757117" cy="800219"/>
              <a:chOff x="2135092" y="2420642"/>
              <a:chExt cx="757117" cy="800219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145049" y="2470256"/>
                <a:ext cx="735082" cy="736600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35092" y="2420642"/>
                <a:ext cx="757117" cy="800219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3300" b="1" dirty="0">
                    <a:solidFill>
                      <a:srgbClr val="FFC000"/>
                    </a:solidFill>
                    <a:latin typeface="+mn-lt"/>
                    <a:ea typeface="+mn-ea"/>
                  </a:rPr>
                  <a:t>→</a:t>
                </a: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334567" y="3101579"/>
            <a:ext cx="316587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云和大数据目前在很多领域都得到了广泛应用。然而，在</a:t>
            </a:r>
            <a:r>
              <a:rPr lang="en-US" altLang="zh-CN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打印概念日渐火热的互联网</a:t>
            </a:r>
            <a:r>
              <a:rPr lang="en-US" altLang="zh-CN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新工业化时代，将云和大数据概念与</a:t>
            </a:r>
            <a:r>
              <a:rPr lang="en-US" altLang="zh-CN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打印相连接，产生新的服务和解决方案，目前还极为少见。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-14288" y="828675"/>
            <a:ext cx="5257800" cy="5172075"/>
          </a:xfrm>
          <a:custGeom>
            <a:avLst/>
            <a:gdLst>
              <a:gd name="connsiteX0" fmla="*/ 7010400 w 7010400"/>
              <a:gd name="connsiteY0" fmla="*/ 0 h 6896100"/>
              <a:gd name="connsiteX1" fmla="*/ 4533900 w 7010400"/>
              <a:gd name="connsiteY1" fmla="*/ 6896100 h 6896100"/>
              <a:gd name="connsiteX2" fmla="*/ 0 w 7010400"/>
              <a:gd name="connsiteY2" fmla="*/ 672465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0" h="6896100">
                <a:moveTo>
                  <a:pt x="7010400" y="0"/>
                </a:moveTo>
                <a:lnTo>
                  <a:pt x="4533900" y="6896100"/>
                </a:lnTo>
                <a:lnTo>
                  <a:pt x="0" y="67246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139443">
            <a:off x="8327235" y="5233991"/>
            <a:ext cx="550069" cy="550069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3064212">
            <a:off x="8319564" y="5208349"/>
            <a:ext cx="567784" cy="60016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300" b="1" dirty="0">
                <a:solidFill>
                  <a:schemeClr val="bg1"/>
                </a:solidFill>
                <a:latin typeface="+mn-lt"/>
                <a:ea typeface="+mn-ea"/>
              </a:rPr>
              <a:t>→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68059" y="2015826"/>
            <a:ext cx="4275944" cy="34163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        定义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</a:t>
            </a:r>
            <a:r>
              <a:rPr lang="zh-CN" altLang="en-US" b="1" dirty="0">
                <a:solidFill>
                  <a:schemeClr val="bg1"/>
                </a:solidFill>
              </a:rPr>
              <a:t>三维</a:t>
            </a:r>
            <a:r>
              <a:rPr lang="zh-CN" altLang="en-US" b="1" dirty="0">
                <a:solidFill>
                  <a:schemeClr val="bg1"/>
                </a:solidFill>
              </a:rPr>
              <a:t>云是</a:t>
            </a:r>
            <a:r>
              <a:rPr lang="zh-CN" altLang="en-US" b="1" dirty="0">
                <a:solidFill>
                  <a:schemeClr val="bg1"/>
                </a:solidFill>
              </a:rPr>
              <a:t>基于网页</a:t>
            </a:r>
            <a:r>
              <a:rPr lang="en-US" altLang="zh-CN" b="1" dirty="0">
                <a:solidFill>
                  <a:schemeClr val="bg1"/>
                </a:solidFill>
              </a:rPr>
              <a:t>(HTML5</a:t>
            </a:r>
            <a:r>
              <a:rPr lang="zh-CN" altLang="en-US" b="1" dirty="0">
                <a:solidFill>
                  <a:schemeClr val="bg1"/>
                </a:solidFill>
              </a:rPr>
              <a:t>）的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zh-CN" altLang="en-US" b="1" dirty="0">
                <a:solidFill>
                  <a:schemeClr val="bg1"/>
                </a:solidFill>
              </a:rPr>
              <a:t>三维展示解决方案， </a:t>
            </a:r>
            <a:r>
              <a:rPr lang="zh-CN" altLang="en-US" b="1" dirty="0">
                <a:solidFill>
                  <a:schemeClr val="bg1"/>
                </a:solidFill>
              </a:rPr>
              <a:t>建立一个统一的云存储和便捷的传播渠道</a:t>
            </a:r>
            <a:r>
              <a:rPr lang="zh-CN" altLang="en-US" b="1" dirty="0">
                <a:solidFill>
                  <a:schemeClr val="bg1"/>
                </a:solidFill>
              </a:rPr>
              <a:t>。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应用范围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1.</a:t>
            </a:r>
            <a:r>
              <a:rPr lang="zh-CN" altLang="en-US" b="1" dirty="0">
                <a:solidFill>
                  <a:schemeClr val="bg1"/>
                </a:solidFill>
              </a:rPr>
              <a:t>为</a:t>
            </a:r>
            <a:r>
              <a:rPr lang="zh-CN" altLang="en-US" b="1" dirty="0">
                <a:solidFill>
                  <a:schemeClr val="bg1"/>
                </a:solidFill>
              </a:rPr>
              <a:t>三维扫描和打印行业提供业务</a:t>
            </a:r>
            <a:r>
              <a:rPr lang="zh-CN" altLang="en-US" b="1" dirty="0">
                <a:solidFill>
                  <a:schemeClr val="bg1"/>
                </a:solidFill>
              </a:rPr>
              <a:t>支持。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2.</a:t>
            </a:r>
            <a:r>
              <a:rPr lang="zh-CN" altLang="en-US" b="1" dirty="0">
                <a:solidFill>
                  <a:schemeClr val="bg1"/>
                </a:solidFill>
              </a:rPr>
              <a:t>为</a:t>
            </a:r>
            <a:r>
              <a:rPr lang="zh-CN" altLang="en-US" b="1" dirty="0">
                <a:solidFill>
                  <a:schemeClr val="bg1"/>
                </a:solidFill>
              </a:rPr>
              <a:t>企业提供三维数据解决</a:t>
            </a:r>
            <a:r>
              <a:rPr lang="zh-CN" altLang="en-US" b="1" dirty="0">
                <a:solidFill>
                  <a:schemeClr val="bg1"/>
                </a:solidFill>
              </a:rPr>
              <a:t>方案</a:t>
            </a:r>
            <a:r>
              <a:rPr lang="zh-CN" altLang="en-US" b="1" dirty="0">
                <a:solidFill>
                  <a:schemeClr val="bg1"/>
                </a:solidFill>
              </a:rPr>
              <a:t>。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3.</a:t>
            </a:r>
            <a:r>
              <a:rPr lang="zh-CN" altLang="en-US" b="1" dirty="0">
                <a:solidFill>
                  <a:schemeClr val="bg1"/>
                </a:solidFill>
              </a:rPr>
              <a:t>为</a:t>
            </a:r>
            <a:r>
              <a:rPr lang="zh-CN" altLang="en-US" b="1" dirty="0">
                <a:solidFill>
                  <a:schemeClr val="bg1"/>
                </a:solidFill>
              </a:rPr>
              <a:t>大众用户提供三维数据服务的（集建模、展示、互动、个性化定制为一体）统一服务平台。</a:t>
            </a: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94248" y="157282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三维展示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00215" y="2263383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301478" y="2205074"/>
            <a:ext cx="7293887" cy="38318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国内唯一自我研发网页三维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(WEBGL)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引擎。</a:t>
            </a:r>
            <a:endParaRPr lang="en-US" altLang="zh-CN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56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传统方式：</a:t>
            </a:r>
            <a:endParaRPr lang="en-US" altLang="zh-CN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需安装应用程序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硬件要求高，无法传播和共享。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56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(Flash)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只限于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无法通过移动设备和社交平台分享。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56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(HTML5)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方式：我们的方式</a:t>
            </a:r>
            <a:endParaRPr lang="en-US" altLang="zh-CN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适用于所有平台，实现无缝分享。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58" y="2686054"/>
            <a:ext cx="1875235" cy="13394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94" y="4660752"/>
            <a:ext cx="2152125" cy="13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71978"/>
      </p:ext>
    </p:extLst>
  </p:cSld>
  <p:clrMapOvr>
    <a:masterClrMapping/>
  </p:clrMapOvr>
  <p:transition spd="slow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94253" y="1572822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  <a:r>
              <a:rPr lang="zh-CN" altLang="zh-CN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00215" y="2263383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345410" y="2434831"/>
            <a:ext cx="4633912" cy="38318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875" indent="-342875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(PC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和移动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支持，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凡可以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的设备皆可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75" indent="-342875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直观体验优势：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真实三维化效果，自由设计，体验感十足。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75" indent="-342875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171438" algn="l"/>
              </a:tabLst>
              <a:defRPr/>
            </a:pP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社会化优势：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信，微博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，交互平台无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障碍传播，预留交易端口，全平台交易。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75" indent="-342875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171438" algn="l"/>
              </a:tabLst>
              <a:defRPr/>
            </a:pPr>
            <a:r>
              <a:rPr lang="en-US" altLang="en-US" b="1" kern="1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技术地位：</a:t>
            </a:r>
            <a:r>
              <a:rPr lang="en-US" altLang="en-US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未来网络三维互动展示的基础设施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文本框 26"/>
          <p:cNvSpPr txBox="1">
            <a:spLocks noChangeArrowheads="1"/>
          </p:cNvSpPr>
          <p:nvPr/>
        </p:nvSpPr>
        <p:spPr bwMode="auto">
          <a:xfrm>
            <a:off x="6130000" y="5184215"/>
            <a:ext cx="315012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点此进入平台体验</a:t>
            </a:r>
            <a:r>
              <a:rPr lang="en-US" altLang="zh-CN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www.microbject.com</a:t>
            </a:r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38" y="2374454"/>
            <a:ext cx="1679118" cy="280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248" y="1933577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594249" y="1198370"/>
            <a:ext cx="5761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</a:p>
        </p:txBody>
      </p:sp>
      <p:sp>
        <p:nvSpPr>
          <p:cNvPr id="23" name="矩形 22"/>
          <p:cNvSpPr/>
          <p:nvPr/>
        </p:nvSpPr>
        <p:spPr>
          <a:xfrm>
            <a:off x="1700213" y="1888932"/>
            <a:ext cx="5725716" cy="3875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477694" y="2339581"/>
            <a:ext cx="6636544" cy="3671888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7" y="1432322"/>
            <a:ext cx="110370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6314" y="2450903"/>
            <a:ext cx="160139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8144" y="2837260"/>
            <a:ext cx="473206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2845594"/>
            <a:ext cx="513159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767362" y="5144692"/>
            <a:ext cx="831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一个多方共赢的，以三维数据为特色的服务和销售平台</a:t>
            </a:r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366029" y="3025428"/>
            <a:ext cx="1350150" cy="52645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398636" y="2193206"/>
            <a:ext cx="1458162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三维扫描公司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378693" y="3074807"/>
            <a:ext cx="1458162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三维打印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700213" y="2501121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终端用户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07809" y="3566662"/>
            <a:ext cx="1342554" cy="51389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用户个性化定制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22" idx="1"/>
            <a:endCxn id="28" idx="6"/>
          </p:cNvCxnSpPr>
          <p:nvPr/>
        </p:nvCxnSpPr>
        <p:spPr>
          <a:xfrm flipH="1" flipV="1">
            <a:off x="2996362" y="2720457"/>
            <a:ext cx="567397" cy="38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2"/>
          <p:cNvSpPr txBox="1"/>
          <p:nvPr/>
        </p:nvSpPr>
        <p:spPr>
          <a:xfrm>
            <a:off x="1867639" y="2944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使用显示服务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支付三维打印费用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2" name="直接箭头连接符 31"/>
          <p:cNvCxnSpPr>
            <a:stCxn id="29" idx="6"/>
            <a:endCxn id="22" idx="3"/>
          </p:cNvCxnSpPr>
          <p:nvPr/>
        </p:nvCxnSpPr>
        <p:spPr>
          <a:xfrm flipV="1">
            <a:off x="3050368" y="3474788"/>
            <a:ext cx="513391" cy="348821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8"/>
          <p:cNvSpPr txBox="1"/>
          <p:nvPr/>
        </p:nvSpPr>
        <p:spPr>
          <a:xfrm>
            <a:off x="1700217" y="4125495"/>
            <a:ext cx="1440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对建模师的多样化选择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低建模成本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平台可操作、和互动，能够实现个性化自制需求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26"/>
          <p:cNvSpPr txBox="1"/>
          <p:nvPr/>
        </p:nvSpPr>
        <p:spPr>
          <a:xfrm>
            <a:off x="5390130" y="262525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从平台获得订单。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提供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建模服务，收取费用。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文本框 31"/>
          <p:cNvSpPr txBox="1"/>
          <p:nvPr/>
        </p:nvSpPr>
        <p:spPr>
          <a:xfrm>
            <a:off x="5390130" y="3548820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三维展示产品案例。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从平台获得订单。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提供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打印成品，收取费用。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6" name="直接箭头连接符 35"/>
          <p:cNvCxnSpPr>
            <a:stCxn id="27" idx="1"/>
            <a:endCxn id="22" idx="6"/>
          </p:cNvCxnSpPr>
          <p:nvPr/>
        </p:nvCxnSpPr>
        <p:spPr>
          <a:xfrm flipH="1" flipV="1">
            <a:off x="4716179" y="3288655"/>
            <a:ext cx="662514" cy="218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2" idx="7"/>
          </p:cNvCxnSpPr>
          <p:nvPr/>
        </p:nvCxnSpPr>
        <p:spPr>
          <a:xfrm flipH="1">
            <a:off x="4518457" y="2422771"/>
            <a:ext cx="850310" cy="679754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46"/>
          <p:cNvSpPr txBox="1"/>
          <p:nvPr/>
        </p:nvSpPr>
        <p:spPr>
          <a:xfrm>
            <a:off x="3563753" y="2664137"/>
            <a:ext cx="107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提取被服务方的中间差价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5378693" y="4042126"/>
            <a:ext cx="1458162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>
            <a:stCxn id="39" idx="1"/>
            <a:endCxn id="22" idx="5"/>
          </p:cNvCxnSpPr>
          <p:nvPr/>
        </p:nvCxnSpPr>
        <p:spPr>
          <a:xfrm flipH="1" flipV="1">
            <a:off x="4518458" y="3474784"/>
            <a:ext cx="860239" cy="783368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4005066" y="3566660"/>
            <a:ext cx="10972" cy="411417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3366029" y="3988176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建模师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24"/>
          <p:cNvSpPr txBox="1"/>
          <p:nvPr/>
        </p:nvSpPr>
        <p:spPr>
          <a:xfrm>
            <a:off x="3445888" y="4458093"/>
            <a:ext cx="15696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制作个性化打印模型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平台二次销售已有的模型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通过用户使用收取收费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文本框 25"/>
          <p:cNvSpPr txBox="1"/>
          <p:nvPr/>
        </p:nvSpPr>
        <p:spPr>
          <a:xfrm>
            <a:off x="4000540" y="3692148"/>
            <a:ext cx="3406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2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</a:p>
        </p:txBody>
      </p:sp>
      <p:sp>
        <p:nvSpPr>
          <p:cNvPr id="45" name="文本框 27"/>
          <p:cNvSpPr txBox="1"/>
          <p:nvPr/>
        </p:nvSpPr>
        <p:spPr>
          <a:xfrm rot="19293710">
            <a:off x="3052294" y="3455689"/>
            <a:ext cx="41197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2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</a:p>
        </p:txBody>
      </p:sp>
      <p:sp>
        <p:nvSpPr>
          <p:cNvPr id="46" name="文本框 53"/>
          <p:cNvSpPr txBox="1"/>
          <p:nvPr/>
        </p:nvSpPr>
        <p:spPr>
          <a:xfrm>
            <a:off x="5390132" y="4503303"/>
            <a:ext cx="23775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购买三维制作用户模型，降低开发成本。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游戏中的人物，可以通过二维码，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由三维打印公司直接给打印，并收取费用。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248" y="1933577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594253" y="1198370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输出应用场景</a:t>
            </a:r>
          </a:p>
        </p:txBody>
      </p:sp>
      <p:sp>
        <p:nvSpPr>
          <p:cNvPr id="23" name="矩形 22"/>
          <p:cNvSpPr/>
          <p:nvPr/>
        </p:nvSpPr>
        <p:spPr>
          <a:xfrm>
            <a:off x="1700213" y="1888932"/>
            <a:ext cx="4000500" cy="3428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477694" y="2339581"/>
            <a:ext cx="6636544" cy="3671888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7" y="1432322"/>
            <a:ext cx="110370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6314" y="2450903"/>
            <a:ext cx="160139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8144" y="2837260"/>
            <a:ext cx="473206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2845594"/>
            <a:ext cx="513159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2003150" y="5203961"/>
            <a:ext cx="436542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打造</a:t>
            </a:r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全行业的三维云解决</a:t>
            </a:r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zh-CN" altLang="en-US" sz="21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/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366425" y="2843743"/>
            <a:ext cx="1795317" cy="62495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三维云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应用行业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553537" y="2123555"/>
            <a:ext cx="1589080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563464" y="2991620"/>
            <a:ext cx="1589080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房地产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建筑设计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884983" y="2417934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938989" y="3558689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家居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>
            <a:stCxn id="47" idx="1"/>
            <a:endCxn id="50" idx="6"/>
          </p:cNvCxnSpPr>
          <p:nvPr/>
        </p:nvCxnSpPr>
        <p:spPr>
          <a:xfrm flipH="1" flipV="1">
            <a:off x="3181131" y="2637269"/>
            <a:ext cx="448217" cy="297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12"/>
          <p:cNvSpPr txBox="1"/>
          <p:nvPr/>
        </p:nvSpPr>
        <p:spPr>
          <a:xfrm>
            <a:off x="1980402" y="2843744"/>
            <a:ext cx="123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全方位三维化显示，也可以分解查看详细构成。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4" name="直接箭头连接符 53"/>
          <p:cNvCxnSpPr>
            <a:stCxn id="51" idx="6"/>
            <a:endCxn id="47" idx="3"/>
          </p:cNvCxnSpPr>
          <p:nvPr/>
        </p:nvCxnSpPr>
        <p:spPr>
          <a:xfrm flipV="1">
            <a:off x="3235137" y="3377175"/>
            <a:ext cx="394211" cy="400853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6"/>
          <p:cNvSpPr txBox="1"/>
          <p:nvPr/>
        </p:nvSpPr>
        <p:spPr>
          <a:xfrm>
            <a:off x="5698136" y="2545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分解汽车详细构成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模拟驾驶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文本框 31"/>
          <p:cNvSpPr txBox="1"/>
          <p:nvPr/>
        </p:nvSpPr>
        <p:spPr>
          <a:xfrm>
            <a:off x="5698136" y="350361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显示设计效果图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360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全景展示预售楼房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7" name="直接箭头连接符 56"/>
          <p:cNvCxnSpPr>
            <a:stCxn id="49" idx="1"/>
            <a:endCxn id="47" idx="6"/>
          </p:cNvCxnSpPr>
          <p:nvPr/>
        </p:nvCxnSpPr>
        <p:spPr>
          <a:xfrm flipH="1" flipV="1">
            <a:off x="5161744" y="3156220"/>
            <a:ext cx="401720" cy="51428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8" idx="1"/>
            <a:endCxn id="47" idx="7"/>
          </p:cNvCxnSpPr>
          <p:nvPr/>
        </p:nvCxnSpPr>
        <p:spPr>
          <a:xfrm flipH="1">
            <a:off x="4898825" y="2339581"/>
            <a:ext cx="654708" cy="595682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6"/>
          <p:cNvSpPr txBox="1"/>
          <p:nvPr/>
        </p:nvSpPr>
        <p:spPr>
          <a:xfrm>
            <a:off x="3553975" y="2562757"/>
            <a:ext cx="144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提取被服务方的中间差价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563464" y="3958938"/>
            <a:ext cx="1589080" cy="4320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53"/>
          <p:cNvSpPr txBox="1"/>
          <p:nvPr/>
        </p:nvSpPr>
        <p:spPr>
          <a:xfrm>
            <a:off x="5698136" y="4470938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艺术品场景三维还原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艺术品三维展示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2" name="直接箭头连接符 61"/>
          <p:cNvCxnSpPr>
            <a:stCxn id="60" idx="1"/>
            <a:endCxn id="47" idx="5"/>
          </p:cNvCxnSpPr>
          <p:nvPr/>
        </p:nvCxnSpPr>
        <p:spPr>
          <a:xfrm flipH="1" flipV="1">
            <a:off x="4898829" y="3377173"/>
            <a:ext cx="664637" cy="797792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4189836" y="3483470"/>
            <a:ext cx="10972" cy="411417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3550799" y="3904989"/>
            <a:ext cx="1296144" cy="43867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</a:p>
        </p:txBody>
      </p:sp>
      <p:sp>
        <p:nvSpPr>
          <p:cNvPr id="65" name="文本框 22"/>
          <p:cNvSpPr txBox="1"/>
          <p:nvPr/>
        </p:nvSpPr>
        <p:spPr>
          <a:xfrm>
            <a:off x="3638249" y="43749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作为直观演示的工具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文本框 18"/>
          <p:cNvSpPr txBox="1"/>
          <p:nvPr/>
        </p:nvSpPr>
        <p:spPr>
          <a:xfrm>
            <a:off x="1980398" y="4028652"/>
            <a:ext cx="13664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在线匹配家具，根据匹配结果对产品进行个性化改造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与好友分享，讨论，形成传播效益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86284"/>
      </p:ext>
    </p:extLst>
  </p:cSld>
  <p:clrMapOvr>
    <a:masterClrMapping/>
  </p:clrMapOvr>
  <p:transition spd="slow" advClick="0" advTm="3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950" y="1247705"/>
            <a:ext cx="9144000" cy="938943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革命性推动</a:t>
            </a:r>
            <a:endParaRPr lang="en-US" altLang="zh-CN" sz="60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Text Box 84"/>
          <p:cNvSpPr txBox="1">
            <a:spLocks noChangeArrowheads="1"/>
          </p:cNvSpPr>
          <p:nvPr/>
        </p:nvSpPr>
        <p:spPr bwMode="gray">
          <a:xfrm>
            <a:off x="275866" y="2329045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三维云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Text Box 85"/>
          <p:cNvSpPr txBox="1">
            <a:spLocks noChangeArrowheads="1"/>
          </p:cNvSpPr>
          <p:nvPr/>
        </p:nvSpPr>
        <p:spPr bwMode="gray">
          <a:xfrm>
            <a:off x="1651035" y="2329045"/>
            <a:ext cx="14334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>
                <a:latin typeface="Verdana" panose="020B0604030504040204" pitchFamily="34" charset="0"/>
                <a:ea typeface="宋体" panose="02010600030101010101" pitchFamily="2" charset="-122"/>
              </a:rPr>
              <a:t>打印行业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Text Box 86"/>
          <p:cNvSpPr txBox="1">
            <a:spLocks noChangeArrowheads="1"/>
          </p:cNvSpPr>
          <p:nvPr/>
        </p:nvSpPr>
        <p:spPr bwMode="gray">
          <a:xfrm>
            <a:off x="3254811" y="2329045"/>
            <a:ext cx="12025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全产业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Text Box 87"/>
          <p:cNvSpPr txBox="1">
            <a:spLocks noChangeArrowheads="1"/>
          </p:cNvSpPr>
          <p:nvPr/>
        </p:nvSpPr>
        <p:spPr bwMode="gray">
          <a:xfrm>
            <a:off x="4745474" y="2296898"/>
            <a:ext cx="881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 dirty="0">
                <a:latin typeface="Verdana" panose="020B0604030504040204" pitchFamily="34" charset="0"/>
                <a:ea typeface="宋体" panose="02010600030101010101" pitchFamily="2" charset="-122"/>
              </a:rPr>
              <a:t>全社会</a:t>
            </a:r>
            <a:endParaRPr lang="en-US" altLang="zh-CN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4" name="AutoShape 88"/>
          <p:cNvCxnSpPr>
            <a:cxnSpLocks noChangeShapeType="1"/>
            <a:stCxn id="100" idx="3"/>
            <a:endCxn id="101" idx="1"/>
          </p:cNvCxnSpPr>
          <p:nvPr/>
        </p:nvCxnSpPr>
        <p:spPr bwMode="gray">
          <a:xfrm>
            <a:off x="1153029" y="2513711"/>
            <a:ext cx="498006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AutoShape 89"/>
          <p:cNvCxnSpPr>
            <a:cxnSpLocks noChangeShapeType="1"/>
            <a:stCxn id="101" idx="3"/>
            <a:endCxn id="102" idx="1"/>
          </p:cNvCxnSpPr>
          <p:nvPr/>
        </p:nvCxnSpPr>
        <p:spPr bwMode="gray">
          <a:xfrm>
            <a:off x="3084441" y="2513711"/>
            <a:ext cx="170370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AutoShape 90"/>
          <p:cNvCxnSpPr>
            <a:cxnSpLocks noChangeShapeType="1"/>
            <a:stCxn id="102" idx="3"/>
            <a:endCxn id="103" idx="1"/>
          </p:cNvCxnSpPr>
          <p:nvPr/>
        </p:nvCxnSpPr>
        <p:spPr bwMode="gray">
          <a:xfrm flipV="1">
            <a:off x="4457384" y="2481564"/>
            <a:ext cx="288090" cy="32147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7" name="Group 30"/>
          <p:cNvGrpSpPr>
            <a:grpSpLocks/>
          </p:cNvGrpSpPr>
          <p:nvPr/>
        </p:nvGrpSpPr>
        <p:grpSpPr bwMode="auto">
          <a:xfrm>
            <a:off x="314407" y="2933224"/>
            <a:ext cx="5657850" cy="2506265"/>
            <a:chOff x="550" y="1543"/>
            <a:chExt cx="4752" cy="2105"/>
          </a:xfrm>
        </p:grpSpPr>
        <p:sp>
          <p:nvSpPr>
            <p:cNvPr id="108" name="Freeform 3"/>
            <p:cNvSpPr>
              <a:spLocks/>
            </p:cNvSpPr>
            <p:nvPr/>
          </p:nvSpPr>
          <p:spPr bwMode="gray">
            <a:xfrm>
              <a:off x="4935" y="1549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4"/>
            <p:cNvSpPr>
              <a:spLocks/>
            </p:cNvSpPr>
            <p:nvPr/>
          </p:nvSpPr>
          <p:spPr bwMode="gray">
            <a:xfrm>
              <a:off x="3196" y="1549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5"/>
            <p:cNvSpPr>
              <a:spLocks/>
            </p:cNvSpPr>
            <p:nvPr/>
          </p:nvSpPr>
          <p:spPr bwMode="gray">
            <a:xfrm>
              <a:off x="4570" y="2073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6"/>
            <p:cNvSpPr>
              <a:spLocks/>
            </p:cNvSpPr>
            <p:nvPr/>
          </p:nvSpPr>
          <p:spPr bwMode="gray">
            <a:xfrm>
              <a:off x="2673" y="2073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gray">
            <a:xfrm>
              <a:off x="4204" y="2597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8"/>
            <p:cNvSpPr>
              <a:spLocks/>
            </p:cNvSpPr>
            <p:nvPr/>
          </p:nvSpPr>
          <p:spPr bwMode="gray">
            <a:xfrm>
              <a:off x="3840" y="3115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gray">
            <a:xfrm>
              <a:off x="1633" y="3118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5" name="Group 10"/>
            <p:cNvGrpSpPr>
              <a:grpSpLocks/>
            </p:cNvGrpSpPr>
            <p:nvPr/>
          </p:nvGrpSpPr>
          <p:grpSpPr bwMode="auto">
            <a:xfrm>
              <a:off x="550" y="1543"/>
              <a:ext cx="3171" cy="2094"/>
              <a:chOff x="550" y="1434"/>
              <a:chExt cx="3171" cy="2094"/>
            </a:xfrm>
          </p:grpSpPr>
          <p:sp>
            <p:nvSpPr>
              <p:cNvPr id="121" name="Line 11"/>
              <p:cNvSpPr>
                <a:spLocks noChangeShapeType="1"/>
              </p:cNvSpPr>
              <p:nvPr/>
            </p:nvSpPr>
            <p:spPr bwMode="gray">
              <a:xfrm flipH="1">
                <a:off x="550" y="3527"/>
                <a:ext cx="104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" name="Line 12"/>
              <p:cNvSpPr>
                <a:spLocks noChangeShapeType="1"/>
              </p:cNvSpPr>
              <p:nvPr/>
            </p:nvSpPr>
            <p:spPr bwMode="gray">
              <a:xfrm flipH="1">
                <a:off x="550" y="3013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3"/>
              <p:cNvSpPr>
                <a:spLocks noChangeShapeType="1"/>
              </p:cNvSpPr>
              <p:nvPr/>
            </p:nvSpPr>
            <p:spPr bwMode="gray">
              <a:xfrm flipH="1">
                <a:off x="550" y="2490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4"/>
              <p:cNvSpPr>
                <a:spLocks noChangeShapeType="1"/>
              </p:cNvSpPr>
              <p:nvPr/>
            </p:nvSpPr>
            <p:spPr bwMode="gray">
              <a:xfrm flipH="1">
                <a:off x="550" y="1968"/>
                <a:ext cx="2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5"/>
              <p:cNvSpPr>
                <a:spLocks noChangeShapeType="1"/>
              </p:cNvSpPr>
              <p:nvPr/>
            </p:nvSpPr>
            <p:spPr bwMode="gray">
              <a:xfrm flipH="1" flipV="1">
                <a:off x="550" y="1438"/>
                <a:ext cx="3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6"/>
              <p:cNvSpPr>
                <a:spLocks noChangeShapeType="1"/>
              </p:cNvSpPr>
              <p:nvPr/>
            </p:nvSpPr>
            <p:spPr bwMode="gray">
              <a:xfrm>
                <a:off x="646" y="1434"/>
                <a:ext cx="0" cy="5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7"/>
              <p:cNvSpPr>
                <a:spLocks noChangeShapeType="1"/>
              </p:cNvSpPr>
              <p:nvPr/>
            </p:nvSpPr>
            <p:spPr bwMode="gray">
              <a:xfrm>
                <a:off x="646" y="1983"/>
                <a:ext cx="0" cy="5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8"/>
              <p:cNvSpPr>
                <a:spLocks noChangeShapeType="1"/>
              </p:cNvSpPr>
              <p:nvPr/>
            </p:nvSpPr>
            <p:spPr bwMode="gray">
              <a:xfrm>
                <a:off x="646" y="2498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9"/>
              <p:cNvSpPr>
                <a:spLocks noChangeShapeType="1"/>
              </p:cNvSpPr>
              <p:nvPr/>
            </p:nvSpPr>
            <p:spPr bwMode="gray">
              <a:xfrm>
                <a:off x="646" y="3013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Text Box 20"/>
              <p:cNvSpPr txBox="1">
                <a:spLocks noChangeArrowheads="1"/>
              </p:cNvSpPr>
              <p:nvPr/>
            </p:nvSpPr>
            <p:spPr bwMode="gray">
              <a:xfrm>
                <a:off x="742" y="1638"/>
                <a:ext cx="106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050" dirty="0">
                    <a:latin typeface="Verdana" panose="020B0604030504040204" pitchFamily="34" charset="0"/>
                    <a:ea typeface="宋体" panose="02010600030101010101" pitchFamily="2" charset="-122"/>
                  </a:rPr>
                  <a:t>现实与虚拟相转化</a:t>
                </a:r>
                <a:endParaRPr lang="en-US" altLang="zh-CN" sz="105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Text Box 21"/>
              <p:cNvSpPr txBox="1">
                <a:spLocks noChangeArrowheads="1"/>
              </p:cNvSpPr>
              <p:nvPr/>
            </p:nvSpPr>
            <p:spPr bwMode="gray">
              <a:xfrm>
                <a:off x="742" y="2159"/>
                <a:ext cx="1173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050" dirty="0">
                    <a:latin typeface="Verdana" panose="020B0604030504040204" pitchFamily="34" charset="0"/>
                    <a:ea typeface="宋体" panose="02010600030101010101" pitchFamily="2" charset="-122"/>
                  </a:rPr>
                  <a:t>实时通讯工具的革命</a:t>
                </a:r>
                <a:endParaRPr lang="en-US" altLang="zh-CN" sz="105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Text Box 22"/>
              <p:cNvSpPr txBox="1">
                <a:spLocks noChangeArrowheads="1"/>
              </p:cNvSpPr>
              <p:nvPr/>
            </p:nvSpPr>
            <p:spPr bwMode="gray">
              <a:xfrm>
                <a:off x="742" y="2703"/>
                <a:ext cx="83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050" dirty="0">
                    <a:latin typeface="Verdana" panose="020B0604030504040204" pitchFamily="34" charset="0"/>
                    <a:ea typeface="宋体" panose="02010600030101010101" pitchFamily="2" charset="-122"/>
                  </a:rPr>
                  <a:t>用户体验革命</a:t>
                </a:r>
                <a:endParaRPr lang="en-US" altLang="zh-CN" sz="105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Text Box 23"/>
              <p:cNvSpPr txBox="1">
                <a:spLocks noChangeArrowheads="1"/>
              </p:cNvSpPr>
              <p:nvPr/>
            </p:nvSpPr>
            <p:spPr bwMode="gray">
              <a:xfrm>
                <a:off x="742" y="3211"/>
                <a:ext cx="72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050" dirty="0">
                    <a:latin typeface="Verdana" panose="020B0604030504040204" pitchFamily="34" charset="0"/>
                    <a:ea typeface="宋体" panose="02010600030101010101" pitchFamily="2" charset="-122"/>
                  </a:rPr>
                  <a:t>技术性革命</a:t>
                </a:r>
                <a:endParaRPr lang="en-US" altLang="zh-CN" sz="105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24"/>
              <p:cNvSpPr>
                <a:spLocks/>
              </p:cNvSpPr>
              <p:nvPr/>
            </p:nvSpPr>
            <p:spPr bwMode="gray">
              <a:xfrm>
                <a:off x="2006" y="1537"/>
                <a:ext cx="1158" cy="1715"/>
              </a:xfrm>
              <a:custGeom>
                <a:avLst/>
                <a:gdLst>
                  <a:gd name="T0" fmla="*/ 12 w 1824"/>
                  <a:gd name="T1" fmla="*/ 2464 h 2648"/>
                  <a:gd name="T2" fmla="*/ 56 w 1824"/>
                  <a:gd name="T3" fmla="*/ 2120 h 2648"/>
                  <a:gd name="T4" fmla="*/ 124 w 1824"/>
                  <a:gd name="T5" fmla="*/ 1808 h 2648"/>
                  <a:gd name="T6" fmla="*/ 212 w 1824"/>
                  <a:gd name="T7" fmla="*/ 1524 h 2648"/>
                  <a:gd name="T8" fmla="*/ 316 w 1824"/>
                  <a:gd name="T9" fmla="*/ 1270 h 2648"/>
                  <a:gd name="T10" fmla="*/ 430 w 1824"/>
                  <a:gd name="T11" fmla="*/ 1044 h 2648"/>
                  <a:gd name="T12" fmla="*/ 550 w 1824"/>
                  <a:gd name="T13" fmla="*/ 846 h 2648"/>
                  <a:gd name="T14" fmla="*/ 672 w 1824"/>
                  <a:gd name="T15" fmla="*/ 674 h 2648"/>
                  <a:gd name="T16" fmla="*/ 792 w 1824"/>
                  <a:gd name="T17" fmla="*/ 528 h 2648"/>
                  <a:gd name="T18" fmla="*/ 906 w 1824"/>
                  <a:gd name="T19" fmla="*/ 408 h 2648"/>
                  <a:gd name="T20" fmla="*/ 1010 w 1824"/>
                  <a:gd name="T21" fmla="*/ 310 h 2648"/>
                  <a:gd name="T22" fmla="*/ 1096 w 1824"/>
                  <a:gd name="T23" fmla="*/ 236 h 2648"/>
                  <a:gd name="T24" fmla="*/ 1164 w 1824"/>
                  <a:gd name="T25" fmla="*/ 184 h 2648"/>
                  <a:gd name="T26" fmla="*/ 1208 w 1824"/>
                  <a:gd name="T27" fmla="*/ 154 h 2648"/>
                  <a:gd name="T28" fmla="*/ 1224 w 1824"/>
                  <a:gd name="T29" fmla="*/ 144 h 2648"/>
                  <a:gd name="T30" fmla="*/ 1728 w 1824"/>
                  <a:gd name="T31" fmla="*/ 56 h 2648"/>
                  <a:gd name="T32" fmla="*/ 1568 w 1824"/>
                  <a:gd name="T33" fmla="*/ 328 h 2648"/>
                  <a:gd name="T34" fmla="*/ 1554 w 1824"/>
                  <a:gd name="T35" fmla="*/ 332 h 2648"/>
                  <a:gd name="T36" fmla="*/ 1514 w 1824"/>
                  <a:gd name="T37" fmla="*/ 346 h 2648"/>
                  <a:gd name="T38" fmla="*/ 1452 w 1824"/>
                  <a:gd name="T39" fmla="*/ 370 h 2648"/>
                  <a:gd name="T40" fmla="*/ 1370 w 1824"/>
                  <a:gd name="T41" fmla="*/ 410 h 2648"/>
                  <a:gd name="T42" fmla="*/ 1270 w 1824"/>
                  <a:gd name="T43" fmla="*/ 466 h 2648"/>
                  <a:gd name="T44" fmla="*/ 1158 w 1824"/>
                  <a:gd name="T45" fmla="*/ 540 h 2648"/>
                  <a:gd name="T46" fmla="*/ 1034 w 1824"/>
                  <a:gd name="T47" fmla="*/ 636 h 2648"/>
                  <a:gd name="T48" fmla="*/ 904 w 1824"/>
                  <a:gd name="T49" fmla="*/ 756 h 2648"/>
                  <a:gd name="T50" fmla="*/ 770 w 1824"/>
                  <a:gd name="T51" fmla="*/ 900 h 2648"/>
                  <a:gd name="T52" fmla="*/ 632 w 1824"/>
                  <a:gd name="T53" fmla="*/ 1076 h 2648"/>
                  <a:gd name="T54" fmla="*/ 498 w 1824"/>
                  <a:gd name="T55" fmla="*/ 1280 h 2648"/>
                  <a:gd name="T56" fmla="*/ 370 w 1824"/>
                  <a:gd name="T57" fmla="*/ 1518 h 2648"/>
                  <a:gd name="T58" fmla="*/ 248 w 1824"/>
                  <a:gd name="T59" fmla="*/ 1792 h 2648"/>
                  <a:gd name="T60" fmla="*/ 138 w 1824"/>
                  <a:gd name="T61" fmla="*/ 2104 h 2648"/>
                  <a:gd name="T62" fmla="*/ 42 w 1824"/>
                  <a:gd name="T63" fmla="*/ 2456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24" h="2648">
                    <a:moveTo>
                      <a:pt x="0" y="2648"/>
                    </a:moveTo>
                    <a:lnTo>
                      <a:pt x="12" y="2464"/>
                    </a:lnTo>
                    <a:lnTo>
                      <a:pt x="32" y="2288"/>
                    </a:lnTo>
                    <a:lnTo>
                      <a:pt x="56" y="2120"/>
                    </a:lnTo>
                    <a:lnTo>
                      <a:pt x="88" y="1960"/>
                    </a:lnTo>
                    <a:lnTo>
                      <a:pt x="124" y="1808"/>
                    </a:lnTo>
                    <a:lnTo>
                      <a:pt x="166" y="1662"/>
                    </a:lnTo>
                    <a:lnTo>
                      <a:pt x="212" y="1524"/>
                    </a:lnTo>
                    <a:lnTo>
                      <a:pt x="262" y="1394"/>
                    </a:lnTo>
                    <a:lnTo>
                      <a:pt x="316" y="1270"/>
                    </a:lnTo>
                    <a:lnTo>
                      <a:pt x="372" y="1154"/>
                    </a:lnTo>
                    <a:lnTo>
                      <a:pt x="430" y="1044"/>
                    </a:lnTo>
                    <a:lnTo>
                      <a:pt x="490" y="942"/>
                    </a:lnTo>
                    <a:lnTo>
                      <a:pt x="550" y="846"/>
                    </a:lnTo>
                    <a:lnTo>
                      <a:pt x="612" y="758"/>
                    </a:lnTo>
                    <a:lnTo>
                      <a:pt x="672" y="674"/>
                    </a:lnTo>
                    <a:lnTo>
                      <a:pt x="734" y="598"/>
                    </a:lnTo>
                    <a:lnTo>
                      <a:pt x="792" y="528"/>
                    </a:lnTo>
                    <a:lnTo>
                      <a:pt x="850" y="464"/>
                    </a:lnTo>
                    <a:lnTo>
                      <a:pt x="906" y="408"/>
                    </a:lnTo>
                    <a:lnTo>
                      <a:pt x="960" y="356"/>
                    </a:lnTo>
                    <a:lnTo>
                      <a:pt x="1010" y="310"/>
                    </a:lnTo>
                    <a:lnTo>
                      <a:pt x="1056" y="270"/>
                    </a:lnTo>
                    <a:lnTo>
                      <a:pt x="1096" y="236"/>
                    </a:lnTo>
                    <a:lnTo>
                      <a:pt x="1134" y="208"/>
                    </a:lnTo>
                    <a:lnTo>
                      <a:pt x="1164" y="184"/>
                    </a:lnTo>
                    <a:lnTo>
                      <a:pt x="1190" y="166"/>
                    </a:lnTo>
                    <a:lnTo>
                      <a:pt x="1208" y="154"/>
                    </a:lnTo>
                    <a:lnTo>
                      <a:pt x="1220" y="146"/>
                    </a:lnTo>
                    <a:lnTo>
                      <a:pt x="1224" y="144"/>
                    </a:lnTo>
                    <a:lnTo>
                      <a:pt x="848" y="0"/>
                    </a:lnTo>
                    <a:lnTo>
                      <a:pt x="1728" y="56"/>
                    </a:lnTo>
                    <a:lnTo>
                      <a:pt x="1824" y="480"/>
                    </a:lnTo>
                    <a:lnTo>
                      <a:pt x="1568" y="328"/>
                    </a:lnTo>
                    <a:lnTo>
                      <a:pt x="1564" y="328"/>
                    </a:lnTo>
                    <a:lnTo>
                      <a:pt x="1554" y="332"/>
                    </a:lnTo>
                    <a:lnTo>
                      <a:pt x="1538" y="338"/>
                    </a:lnTo>
                    <a:lnTo>
                      <a:pt x="1514" y="346"/>
                    </a:lnTo>
                    <a:lnTo>
                      <a:pt x="1486" y="356"/>
                    </a:lnTo>
                    <a:lnTo>
                      <a:pt x="1452" y="370"/>
                    </a:lnTo>
                    <a:lnTo>
                      <a:pt x="1412" y="388"/>
                    </a:lnTo>
                    <a:lnTo>
                      <a:pt x="1370" y="410"/>
                    </a:lnTo>
                    <a:lnTo>
                      <a:pt x="1322" y="436"/>
                    </a:lnTo>
                    <a:lnTo>
                      <a:pt x="1270" y="466"/>
                    </a:lnTo>
                    <a:lnTo>
                      <a:pt x="1216" y="500"/>
                    </a:lnTo>
                    <a:lnTo>
                      <a:pt x="1158" y="540"/>
                    </a:lnTo>
                    <a:lnTo>
                      <a:pt x="1098" y="584"/>
                    </a:lnTo>
                    <a:lnTo>
                      <a:pt x="1034" y="636"/>
                    </a:lnTo>
                    <a:lnTo>
                      <a:pt x="970" y="692"/>
                    </a:lnTo>
                    <a:lnTo>
                      <a:pt x="904" y="756"/>
                    </a:lnTo>
                    <a:lnTo>
                      <a:pt x="836" y="824"/>
                    </a:lnTo>
                    <a:lnTo>
                      <a:pt x="770" y="900"/>
                    </a:lnTo>
                    <a:lnTo>
                      <a:pt x="700" y="984"/>
                    </a:lnTo>
                    <a:lnTo>
                      <a:pt x="632" y="1076"/>
                    </a:lnTo>
                    <a:lnTo>
                      <a:pt x="566" y="1174"/>
                    </a:lnTo>
                    <a:lnTo>
                      <a:pt x="498" y="1280"/>
                    </a:lnTo>
                    <a:lnTo>
                      <a:pt x="434" y="1394"/>
                    </a:lnTo>
                    <a:lnTo>
                      <a:pt x="370" y="1518"/>
                    </a:lnTo>
                    <a:lnTo>
                      <a:pt x="308" y="1650"/>
                    </a:lnTo>
                    <a:lnTo>
                      <a:pt x="248" y="1792"/>
                    </a:lnTo>
                    <a:lnTo>
                      <a:pt x="192" y="1944"/>
                    </a:lnTo>
                    <a:lnTo>
                      <a:pt x="138" y="2104"/>
                    </a:lnTo>
                    <a:lnTo>
                      <a:pt x="88" y="2274"/>
                    </a:lnTo>
                    <a:lnTo>
                      <a:pt x="42" y="2456"/>
                    </a:lnTo>
                    <a:lnTo>
                      <a:pt x="0" y="264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16D25">
                      <a:gamma/>
                      <a:shade val="46275"/>
                      <a:invGamma/>
                    </a:srgbClr>
                  </a:gs>
                  <a:gs pos="100000">
                    <a:srgbClr val="E16D25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ACD69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6" name="Rectangle 25"/>
            <p:cNvSpPr>
              <a:spLocks noChangeArrowheads="1"/>
            </p:cNvSpPr>
            <p:nvPr/>
          </p:nvSpPr>
          <p:spPr bwMode="gray">
            <a:xfrm>
              <a:off x="3200" y="1890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促进现实场景加速虚拟化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26"/>
            <p:cNvSpPr>
              <a:spLocks noChangeArrowheads="1"/>
            </p:cNvSpPr>
            <p:nvPr/>
          </p:nvSpPr>
          <p:spPr bwMode="gray">
            <a:xfrm>
              <a:off x="2674" y="2413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66667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/>
            </a:p>
            <a:p>
              <a:pPr algn="ctr"/>
              <a:r>
                <a:rPr kumimoji="1" lang="zh-CN" altLang="en-US" dirty="0" smtClean="0">
                  <a:solidFill>
                    <a:schemeClr val="bg1"/>
                  </a:solidFill>
                </a:rPr>
                <a:t>促进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出现新的交流和沟通方式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 eaLnBrk="0" hangingPunct="0"/>
              <a:endParaRPr lang="en-US" altLang="zh-CN" dirty="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Freeform 27"/>
            <p:cNvSpPr>
              <a:spLocks/>
            </p:cNvSpPr>
            <p:nvPr/>
          </p:nvSpPr>
          <p:spPr bwMode="gray">
            <a:xfrm>
              <a:off x="2154" y="2597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Rectangle 28"/>
            <p:cNvSpPr>
              <a:spLocks noChangeArrowheads="1"/>
            </p:cNvSpPr>
            <p:nvPr/>
          </p:nvSpPr>
          <p:spPr bwMode="gray">
            <a:xfrm>
              <a:off x="2153" y="2931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shade val="72549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Rectangle 29"/>
            <p:cNvSpPr>
              <a:spLocks noChangeArrowheads="1"/>
            </p:cNvSpPr>
            <p:nvPr/>
          </p:nvSpPr>
          <p:spPr bwMode="gray">
            <a:xfrm>
              <a:off x="1632" y="3450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4235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网页三维展示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能力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135" name="矩形 134"/>
          <p:cNvSpPr/>
          <p:nvPr/>
        </p:nvSpPr>
        <p:spPr>
          <a:xfrm>
            <a:off x="2208653" y="45419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网页的跨平台以及互动性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36" name="Picture 4" descr="E:\Microbject\Demo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721" y="2296898"/>
            <a:ext cx="1179704" cy="217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569" y="2296898"/>
            <a:ext cx="1519640" cy="267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765" y="4409704"/>
            <a:ext cx="2791878" cy="164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60456" y="5620640"/>
            <a:ext cx="544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提供一种基础性技术，推促进各种相关平台的发展。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0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4288" y="3911203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354789">
            <a:off x="272963" y="1594936"/>
            <a:ext cx="2031325" cy="646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市场机遇</a:t>
            </a:r>
            <a:endParaRPr lang="zh-CN" altLang="zh-CN" sz="36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081617" y="2386903"/>
            <a:ext cx="7182415" cy="1419619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625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MARKETING</a:t>
            </a:r>
            <a:endParaRPr lang="en-US" altLang="zh-CN" sz="8625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172281" y="4026849"/>
            <a:ext cx="79765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875"/>
            <a:r>
              <a:rPr lang="en-US" altLang="zh-CN" sz="900" b="1" dirty="0"/>
              <a:t/>
            </a:r>
            <a:br>
              <a:rPr lang="en-US" altLang="zh-CN" sz="900" b="1" dirty="0"/>
            </a:br>
            <a:r>
              <a:rPr lang="en-US" altLang="zh-CN" sz="900" b="1" dirty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规模巨大，潜在的市场价值达到千亿级规模，</a:t>
            </a:r>
            <a:r>
              <a:rPr lang="en-US" altLang="zh-CN" b="1" dirty="0">
                <a:solidFill>
                  <a:srgbClr val="C00000"/>
                </a:solidFill>
              </a:rPr>
              <a:t>3D</a:t>
            </a:r>
            <a:r>
              <a:rPr lang="zh-CN" altLang="en-US" b="1" dirty="0">
                <a:solidFill>
                  <a:srgbClr val="C00000"/>
                </a:solidFill>
              </a:rPr>
              <a:t>打印行业现状既无法引导用户对概念的认知，也无法提供统一的服务平台接口。在核心技术得以突破的前提下，三维云服务在技术方面取得了先决性的优势，在行业大发展的情况下，将迎来巨大的市场机遇。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4448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1288</TotalTime>
  <Words>1816</Words>
  <Application>Microsoft Office PowerPoint</Application>
  <PresentationFormat>全屏显示(4:3)</PresentationFormat>
  <Paragraphs>229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等线 Light</vt:lpstr>
      <vt:lpstr>Verdana</vt:lpstr>
      <vt:lpstr>Calibri</vt:lpstr>
      <vt:lpstr>宋体</vt:lpstr>
      <vt:lpstr>PMingLiU</vt:lpstr>
      <vt:lpstr>Times New Roman</vt:lpstr>
      <vt:lpstr>微软雅黑</vt:lpstr>
      <vt:lpstr>Wingdings</vt:lpstr>
      <vt:lpstr>Arial</vt:lpstr>
      <vt:lpstr>Calibri Light</vt:lpstr>
      <vt:lpstr>等线</vt:lpstr>
      <vt:lpstr>汉仪清雅体简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CY Mao</cp:lastModifiedBy>
  <cp:revision>112</cp:revision>
  <dcterms:created xsi:type="dcterms:W3CDTF">2014-02-07T08:30:59Z</dcterms:created>
  <dcterms:modified xsi:type="dcterms:W3CDTF">2016-01-13T03:08:21Z</dcterms:modified>
</cp:coreProperties>
</file>